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Lst>
  <p:notesMasterIdLst>
    <p:notesMasterId r:id="rId37"/>
  </p:notesMasterIdLst>
  <p:sldIdLst>
    <p:sldId id="256" r:id="rId2"/>
    <p:sldId id="295" r:id="rId3"/>
    <p:sldId id="258" r:id="rId4"/>
    <p:sldId id="264" r:id="rId5"/>
    <p:sldId id="259"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2" r:id="rId25"/>
    <p:sldId id="283" r:id="rId26"/>
    <p:sldId id="284" r:id="rId27"/>
    <p:sldId id="285" r:id="rId28"/>
    <p:sldId id="286" r:id="rId29"/>
    <p:sldId id="287" r:id="rId30"/>
    <p:sldId id="289" r:id="rId31"/>
    <p:sldId id="290" r:id="rId32"/>
    <p:sldId id="291" r:id="rId33"/>
    <p:sldId id="292" r:id="rId34"/>
    <p:sldId id="293" r:id="rId35"/>
    <p:sldId id="294"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 id="1" name="Ancheta, Katie" initials="K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987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27</a:t>
            </a:fld>
            <a:endParaRPr lang="en-US"/>
          </a:p>
        </p:txBody>
      </p:sp>
    </p:spTree>
    <p:extLst>
      <p:ext uri="{BB962C8B-B14F-4D97-AF65-F5344CB8AC3E}">
        <p14:creationId xmlns:p14="http://schemas.microsoft.com/office/powerpoint/2010/main" val="3023595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28</a:t>
            </a:fld>
            <a:endParaRPr lang="en-US"/>
          </a:p>
        </p:txBody>
      </p:sp>
    </p:spTree>
    <p:extLst>
      <p:ext uri="{BB962C8B-B14F-4D97-AF65-F5344CB8AC3E}">
        <p14:creationId xmlns:p14="http://schemas.microsoft.com/office/powerpoint/2010/main" val="3130737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29</a:t>
            </a:fld>
            <a:endParaRPr lang="en-US"/>
          </a:p>
        </p:txBody>
      </p:sp>
    </p:spTree>
    <p:extLst>
      <p:ext uri="{BB962C8B-B14F-4D97-AF65-F5344CB8AC3E}">
        <p14:creationId xmlns:p14="http://schemas.microsoft.com/office/powerpoint/2010/main" val="363868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30</a:t>
            </a:fld>
            <a:endParaRPr lang="en-US"/>
          </a:p>
        </p:txBody>
      </p:sp>
    </p:spTree>
    <p:extLst>
      <p:ext uri="{BB962C8B-B14F-4D97-AF65-F5344CB8AC3E}">
        <p14:creationId xmlns:p14="http://schemas.microsoft.com/office/powerpoint/2010/main" val="2392887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31</a:t>
            </a:fld>
            <a:endParaRPr lang="en-US"/>
          </a:p>
        </p:txBody>
      </p:sp>
    </p:spTree>
    <p:extLst>
      <p:ext uri="{BB962C8B-B14F-4D97-AF65-F5344CB8AC3E}">
        <p14:creationId xmlns:p14="http://schemas.microsoft.com/office/powerpoint/2010/main" val="1634714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32</a:t>
            </a:fld>
            <a:endParaRPr lang="en-US"/>
          </a:p>
        </p:txBody>
      </p:sp>
    </p:spTree>
    <p:extLst>
      <p:ext uri="{BB962C8B-B14F-4D97-AF65-F5344CB8AC3E}">
        <p14:creationId xmlns:p14="http://schemas.microsoft.com/office/powerpoint/2010/main" val="2735944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33</a:t>
            </a:fld>
            <a:endParaRPr lang="en-US"/>
          </a:p>
        </p:txBody>
      </p:sp>
    </p:spTree>
    <p:extLst>
      <p:ext uri="{BB962C8B-B14F-4D97-AF65-F5344CB8AC3E}">
        <p14:creationId xmlns:p14="http://schemas.microsoft.com/office/powerpoint/2010/main" val="33283537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34</a:t>
            </a:fld>
            <a:endParaRPr lang="en-US"/>
          </a:p>
        </p:txBody>
      </p:sp>
    </p:spTree>
    <p:extLst>
      <p:ext uri="{BB962C8B-B14F-4D97-AF65-F5344CB8AC3E}">
        <p14:creationId xmlns:p14="http://schemas.microsoft.com/office/powerpoint/2010/main" val="4208776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974C31-EB4A-4B21-8134-CB5741A1DC5F}" type="slidenum">
              <a:rPr lang="en-US" smtClean="0"/>
              <a:pPr/>
              <a:t>35</a:t>
            </a:fld>
            <a:endParaRPr lang="en-US"/>
          </a:p>
        </p:txBody>
      </p:sp>
    </p:spTree>
    <p:extLst>
      <p:ext uri="{BB962C8B-B14F-4D97-AF65-F5344CB8AC3E}">
        <p14:creationId xmlns:p14="http://schemas.microsoft.com/office/powerpoint/2010/main" val="20441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Business-Unit Strategies</a:t>
            </a:r>
          </a:p>
        </p:txBody>
      </p:sp>
      <p:sp>
        <p:nvSpPr>
          <p:cNvPr id="7" name="Content Placeholder 6"/>
          <p:cNvSpPr>
            <a:spLocks noGrp="1"/>
          </p:cNvSpPr>
          <p:nvPr>
            <p:ph idx="1"/>
          </p:nvPr>
        </p:nvSpPr>
        <p:spPr/>
        <p:txBody>
          <a:bodyPr>
            <a:noAutofit/>
          </a:bodyPr>
          <a:lstStyle/>
          <a:p>
            <a:pPr lvl="0"/>
            <a:r>
              <a:rPr lang="en-US" sz="2400" dirty="0" smtClean="0"/>
              <a:t>For </a:t>
            </a:r>
            <a:r>
              <a:rPr lang="en-US" sz="2400" dirty="0"/>
              <a:t>corporations that own a portfolio of businesses, each needs a business-unit strategy</a:t>
            </a:r>
            <a:r>
              <a:rPr lang="en-US" sz="2400" dirty="0" smtClean="0"/>
              <a:t>.</a:t>
            </a:r>
          </a:p>
          <a:p>
            <a:pPr lvl="0"/>
            <a:r>
              <a:rPr lang="en-US" sz="2400" dirty="0" smtClean="0"/>
              <a:t>Each </a:t>
            </a:r>
            <a:r>
              <a:rPr lang="en-US" sz="2400" dirty="0"/>
              <a:t>of these businesses is typically referred to as a Strategic Business Unit, or SBU</a:t>
            </a:r>
            <a:r>
              <a:rPr lang="en-US" sz="2400" dirty="0" smtClean="0"/>
              <a:t>.</a:t>
            </a:r>
          </a:p>
          <a:p>
            <a:pPr lvl="0"/>
            <a:r>
              <a:rPr lang="en-US" sz="2400" dirty="0" smtClean="0"/>
              <a:t>A </a:t>
            </a:r>
            <a:r>
              <a:rPr lang="en-US" sz="2400" dirty="0"/>
              <a:t>business-unit strategy establishes how each business unit should compete within its particular industry or market.  </a:t>
            </a:r>
          </a:p>
          <a:p>
            <a:pPr lvl="0"/>
            <a:r>
              <a:rPr lang="en-US" sz="2400" dirty="0" smtClean="0"/>
              <a:t>The </a:t>
            </a:r>
            <a:r>
              <a:rPr lang="en-US" sz="2400" dirty="0"/>
              <a:t>core competencies of the SBUs refer to the activities they excel at, or strive to excel </a:t>
            </a:r>
            <a:r>
              <a:rPr lang="en-US" sz="2400" dirty="0" smtClean="0"/>
              <a:t>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50766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Functional Strategies</a:t>
            </a:r>
          </a:p>
        </p:txBody>
      </p:sp>
      <p:sp>
        <p:nvSpPr>
          <p:cNvPr id="7" name="Content Placeholder 6"/>
          <p:cNvSpPr>
            <a:spLocks noGrp="1"/>
          </p:cNvSpPr>
          <p:nvPr>
            <p:ph idx="1"/>
          </p:nvPr>
        </p:nvSpPr>
        <p:spPr/>
        <p:txBody>
          <a:bodyPr>
            <a:noAutofit/>
          </a:bodyPr>
          <a:lstStyle/>
          <a:p>
            <a:pPr lvl="0"/>
            <a:r>
              <a:rPr lang="en-US" sz="2400" dirty="0" smtClean="0"/>
              <a:t>Functional strategies should coordinate </a:t>
            </a:r>
            <a:r>
              <a:rPr lang="en-US" sz="2400" dirty="0"/>
              <a:t>and integrate the activities and resources within each functional </a:t>
            </a:r>
            <a:r>
              <a:rPr lang="en-US" sz="2400" dirty="0" smtClean="0"/>
              <a:t>area</a:t>
            </a:r>
            <a:r>
              <a:rPr lang="en-US" sz="2400" dirty="0"/>
              <a:t>, e.g. </a:t>
            </a:r>
            <a:r>
              <a:rPr lang="en-US" sz="2400" dirty="0" smtClean="0"/>
              <a:t>marketing</a:t>
            </a:r>
            <a:r>
              <a:rPr lang="en-US" sz="2400" dirty="0"/>
              <a:t>, operations, finance, and </a:t>
            </a:r>
            <a:r>
              <a:rPr lang="en-US" sz="2400" dirty="0" smtClean="0"/>
              <a:t>accounting.</a:t>
            </a:r>
          </a:p>
          <a:p>
            <a:pPr lvl="0"/>
            <a:r>
              <a:rPr lang="en-US" sz="2400" dirty="0" smtClean="0"/>
              <a:t>Functional </a:t>
            </a:r>
            <a:r>
              <a:rPr lang="en-US" sz="2400" dirty="0"/>
              <a:t>strategies </a:t>
            </a:r>
            <a:r>
              <a:rPr lang="en-US" sz="2400" dirty="0" smtClean="0"/>
              <a:t>are developed </a:t>
            </a:r>
            <a:r>
              <a:rPr lang="en-US" sz="2400" dirty="0"/>
              <a:t>and implemented at a lower level in the corporate hierarchy, have shorter time horizons, and are more specific and detailed in terms of their action plans than the </a:t>
            </a:r>
            <a:r>
              <a:rPr lang="en-US" sz="2400" dirty="0" smtClean="0"/>
              <a:t>higher level </a:t>
            </a:r>
            <a:r>
              <a:rPr lang="en-US" sz="2400" dirty="0"/>
              <a:t>business strategies</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082842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smtClean="0"/>
              <a:t>Formulating and Evaluating Operations Strategies</a:t>
            </a:r>
            <a:endParaRPr lang="en-US" sz="2400" dirty="0"/>
          </a:p>
        </p:txBody>
      </p:sp>
      <p:sp>
        <p:nvSpPr>
          <p:cNvPr id="7" name="Content Placeholder 6"/>
          <p:cNvSpPr>
            <a:spLocks noGrp="1"/>
          </p:cNvSpPr>
          <p:nvPr>
            <p:ph idx="1"/>
          </p:nvPr>
        </p:nvSpPr>
        <p:spPr/>
        <p:txBody>
          <a:bodyPr>
            <a:noAutofit/>
          </a:bodyPr>
          <a:lstStyle/>
          <a:p>
            <a:pPr lvl="0"/>
            <a:r>
              <a:rPr lang="en-US" sz="2400" dirty="0" smtClean="0"/>
              <a:t>The </a:t>
            </a:r>
            <a:r>
              <a:rPr lang="en-US" sz="2400" dirty="0"/>
              <a:t>purpose of a firm’s operations strategy is to use the company’s operational resources effectively to help it achieve a competitive advantage</a:t>
            </a:r>
            <a:r>
              <a:rPr lang="en-US" sz="2400" dirty="0" smtClean="0"/>
              <a:t>.</a:t>
            </a:r>
          </a:p>
          <a:p>
            <a:pPr lvl="0"/>
            <a:r>
              <a:rPr lang="en-US" sz="2400" dirty="0" smtClean="0"/>
              <a:t>An </a:t>
            </a:r>
            <a:r>
              <a:rPr lang="en-US" sz="2400" dirty="0"/>
              <a:t>operations strategy, which provides the roadmap for all of the decisions managers of the firm’s operations function make, is usually formulated in terms of the competitive priorities or core competencies of the firm, such as its ability to compete on prices and costs, quality, flexibility, time (speed), and innovation.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33525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Critical Elements of an Operations Strategy</a:t>
            </a:r>
          </a:p>
        </p:txBody>
      </p:sp>
      <p:sp>
        <p:nvSpPr>
          <p:cNvPr id="7" name="Content Placeholder 6"/>
          <p:cNvSpPr>
            <a:spLocks noGrp="1"/>
          </p:cNvSpPr>
          <p:nvPr>
            <p:ph idx="1"/>
          </p:nvPr>
        </p:nvSpPr>
        <p:spPr/>
        <p:txBody>
          <a:bodyPr>
            <a:noAutofit/>
          </a:bodyPr>
          <a:lstStyle/>
          <a:p>
            <a:pPr lvl="0"/>
            <a:r>
              <a:rPr lang="en-US" sz="2400" dirty="0" smtClean="0"/>
              <a:t>An </a:t>
            </a:r>
            <a:r>
              <a:rPr lang="en-US" sz="2400" dirty="0"/>
              <a:t>operations strategy has four critical </a:t>
            </a:r>
            <a:r>
              <a:rPr lang="en-US" sz="2400" dirty="0" smtClean="0"/>
              <a:t>elements: customers</a:t>
            </a:r>
            <a:r>
              <a:rPr lang="en-US" sz="2400" dirty="0"/>
              <a:t>, operational capabilities or critical success factors (CSFs), product factors, and core </a:t>
            </a:r>
            <a:r>
              <a:rPr lang="en-US" sz="2400" dirty="0" smtClean="0"/>
              <a:t>competencies that </a:t>
            </a:r>
            <a:r>
              <a:rPr lang="en-US" sz="2400" dirty="0"/>
              <a:t>can enable a company to achieve competitive advantage</a:t>
            </a:r>
            <a:r>
              <a:rPr lang="en-US" sz="2400" dirty="0" smtClean="0"/>
              <a:t>.</a:t>
            </a:r>
          </a:p>
          <a:p>
            <a:pPr lvl="0"/>
            <a:r>
              <a:rPr lang="en-US" sz="2400" dirty="0" smtClean="0"/>
              <a:t>Operations </a:t>
            </a:r>
            <a:r>
              <a:rPr lang="en-US" sz="2400" dirty="0"/>
              <a:t>can come up with product-related features that customers most value or production technologies and processes that competition </a:t>
            </a:r>
            <a:r>
              <a:rPr lang="en-US" sz="2400" dirty="0" smtClean="0"/>
              <a:t>cannot </a:t>
            </a:r>
            <a:r>
              <a:rPr lang="en-US" sz="2400" dirty="0"/>
              <a:t>easily imitate</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842482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3000" y="-256592"/>
            <a:ext cx="7696200" cy="1143000"/>
          </a:xfrm>
        </p:spPr>
        <p:txBody>
          <a:bodyPr>
            <a:noAutofit/>
          </a:bodyPr>
          <a:lstStyle/>
          <a:p>
            <a:pPr lvl="0"/>
            <a:r>
              <a:rPr lang="en-US" sz="2400" dirty="0"/>
              <a:t>The Four Elements of an Operations Strategy</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491320"/>
            <a:ext cx="7010400" cy="365125"/>
          </a:xfrm>
        </p:spPr>
        <p:txBody>
          <a:bodyPr/>
          <a:lstStyle/>
          <a:p>
            <a:r>
              <a:rPr lang="en-US" dirty="0" err="1" smtClean="0"/>
              <a:t>Venkataraman</a:t>
            </a:r>
            <a:r>
              <a:rPr lang="en-US" dirty="0" smtClean="0"/>
              <a:t> &amp; Pinto, Operations Management, 1e. SAGE, 2018.</a:t>
            </a:r>
            <a:endParaRPr lang="en-US"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09600"/>
            <a:ext cx="8458200"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18991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Product Factors</a:t>
            </a:r>
          </a:p>
        </p:txBody>
      </p:sp>
      <p:sp>
        <p:nvSpPr>
          <p:cNvPr id="7" name="Content Placeholder 6"/>
          <p:cNvSpPr>
            <a:spLocks noGrp="1"/>
          </p:cNvSpPr>
          <p:nvPr>
            <p:ph idx="1"/>
          </p:nvPr>
        </p:nvSpPr>
        <p:spPr/>
        <p:txBody>
          <a:bodyPr>
            <a:noAutofit/>
          </a:bodyPr>
          <a:lstStyle/>
          <a:p>
            <a:pPr lvl="0"/>
            <a:r>
              <a:rPr lang="en-US" sz="2400" dirty="0" smtClean="0"/>
              <a:t>Product factors include </a:t>
            </a:r>
            <a:r>
              <a:rPr lang="en-US" sz="2400" dirty="0"/>
              <a:t>the nature of the product, its stage in the product life cycle, and the process used to produce that product. </a:t>
            </a:r>
            <a:endParaRPr lang="en-US" sz="2400" dirty="0" smtClean="0"/>
          </a:p>
          <a:p>
            <a:pPr lvl="0"/>
            <a:r>
              <a:rPr lang="en-US" sz="2400" dirty="0" smtClean="0"/>
              <a:t>The </a:t>
            </a:r>
            <a:r>
              <a:rPr lang="en-US" sz="2400" dirty="0"/>
              <a:t>nature of the product refers to the distinctive features or characteristics that identify the good or service. </a:t>
            </a:r>
            <a:endParaRPr lang="en-US" sz="2400" dirty="0" smtClean="0"/>
          </a:p>
          <a:p>
            <a:pPr lvl="0"/>
            <a:r>
              <a:rPr lang="en-US" sz="2400" dirty="0" smtClean="0"/>
              <a:t>Products that are in the mature stages of their life cycles require different core competencies.</a:t>
            </a:r>
          </a:p>
          <a:p>
            <a:pPr lvl="0"/>
            <a:r>
              <a:rPr lang="en-US" sz="2400" dirty="0" smtClean="0"/>
              <a:t>Streamline the processes enables a firm to make the delivery of the products more efficient.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035564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Customers</a:t>
            </a:r>
          </a:p>
        </p:txBody>
      </p:sp>
      <p:sp>
        <p:nvSpPr>
          <p:cNvPr id="7" name="Content Placeholder 6"/>
          <p:cNvSpPr>
            <a:spLocks noGrp="1"/>
          </p:cNvSpPr>
          <p:nvPr>
            <p:ph idx="1"/>
          </p:nvPr>
        </p:nvSpPr>
        <p:spPr/>
        <p:txBody>
          <a:bodyPr>
            <a:noAutofit/>
          </a:bodyPr>
          <a:lstStyle/>
          <a:p>
            <a:pPr lvl="0"/>
            <a:r>
              <a:rPr lang="en-US" sz="2400" dirty="0" smtClean="0"/>
              <a:t>The </a:t>
            </a:r>
            <a:r>
              <a:rPr lang="en-US" sz="2400" dirty="0"/>
              <a:t>ultimate aim of operations and supply chain strategies is to produce and deliver those products or services that not only satisfy, but actually delight customers, the </a:t>
            </a:r>
            <a:r>
              <a:rPr lang="en-US" sz="2400" dirty="0" smtClean="0"/>
              <a:t>people, </a:t>
            </a:r>
            <a:r>
              <a:rPr lang="en-US" sz="2400" dirty="0"/>
              <a:t>and groups who consume a firm’s products or services. </a:t>
            </a:r>
            <a:endParaRPr lang="en-US" sz="2400" dirty="0" smtClean="0"/>
          </a:p>
          <a:p>
            <a:pPr lvl="0"/>
            <a:r>
              <a:rPr lang="en-US" sz="2400" dirty="0" smtClean="0"/>
              <a:t>Each </a:t>
            </a:r>
            <a:r>
              <a:rPr lang="en-US" sz="2400" dirty="0"/>
              <a:t>downstream partner of that firm in the supply chain is also a customer. </a:t>
            </a:r>
            <a:endParaRPr lang="en-US" sz="2400" dirty="0" smtClean="0"/>
          </a:p>
          <a:p>
            <a:pPr lvl="0"/>
            <a:r>
              <a:rPr lang="en-US" sz="2400" dirty="0" smtClean="0"/>
              <a:t>For </a:t>
            </a:r>
            <a:r>
              <a:rPr lang="en-US" sz="2400" dirty="0"/>
              <a:t>example, you may be the end-user of the Crest toothpaste produced by Proctor &amp; Gamble (P&amp;G), but a retail store such as Walmart is also an intermediate customer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51981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Critical Success Factors</a:t>
            </a:r>
          </a:p>
        </p:txBody>
      </p:sp>
      <p:sp>
        <p:nvSpPr>
          <p:cNvPr id="7" name="Content Placeholder 6"/>
          <p:cNvSpPr>
            <a:spLocks noGrp="1"/>
          </p:cNvSpPr>
          <p:nvPr>
            <p:ph idx="1"/>
          </p:nvPr>
        </p:nvSpPr>
        <p:spPr/>
        <p:txBody>
          <a:bodyPr>
            <a:noAutofit/>
          </a:bodyPr>
          <a:lstStyle/>
          <a:p>
            <a:pPr lvl="0"/>
            <a:r>
              <a:rPr lang="en-US" sz="2400" dirty="0" smtClean="0"/>
              <a:t>Every </a:t>
            </a:r>
            <a:r>
              <a:rPr lang="en-US" sz="2400" dirty="0"/>
              <a:t>industry has some unique strategic factors, such as resources or capabilities, which affect a company’s ability to successfully compete. </a:t>
            </a:r>
            <a:endParaRPr lang="en-US" sz="2400" dirty="0" smtClean="0"/>
          </a:p>
          <a:p>
            <a:pPr lvl="0"/>
            <a:r>
              <a:rPr lang="en-US" sz="2400" dirty="0" smtClean="0"/>
              <a:t>These </a:t>
            </a:r>
            <a:r>
              <a:rPr lang="en-US" sz="2400" dirty="0"/>
              <a:t>elements are called critical success factors (CSFs). </a:t>
            </a:r>
            <a:endParaRPr lang="en-US" sz="2400" dirty="0" smtClean="0"/>
          </a:p>
          <a:p>
            <a:pPr lvl="0"/>
            <a:r>
              <a:rPr lang="en-US" sz="2400" dirty="0" smtClean="0"/>
              <a:t>Each firm should determine its own CSFs based on what</a:t>
            </a:r>
            <a:r>
              <a:rPr lang="en-US" sz="2400" baseline="0" dirty="0" smtClean="0"/>
              <a:t> i</a:t>
            </a:r>
            <a:r>
              <a:rPr lang="en-US" sz="2400" dirty="0" smtClean="0"/>
              <a:t>s important to the customers in the target market.</a:t>
            </a:r>
          </a:p>
          <a:p>
            <a:pPr lvl="0"/>
            <a:r>
              <a:rPr lang="en-US" sz="2400" dirty="0" smtClean="0"/>
              <a:t>CSFs </a:t>
            </a:r>
            <a:r>
              <a:rPr lang="en-US" sz="2400" dirty="0"/>
              <a:t>can originate from superior technology, operations and processes, logistics and distribution capabilities, marketing channels, </a:t>
            </a:r>
            <a:r>
              <a:rPr lang="en-US" sz="2400" dirty="0" smtClean="0"/>
              <a:t>etc.</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300993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Core Competencies</a:t>
            </a:r>
          </a:p>
        </p:txBody>
      </p:sp>
      <p:sp>
        <p:nvSpPr>
          <p:cNvPr id="7" name="Content Placeholder 6"/>
          <p:cNvSpPr>
            <a:spLocks noGrp="1"/>
          </p:cNvSpPr>
          <p:nvPr>
            <p:ph idx="1"/>
          </p:nvPr>
        </p:nvSpPr>
        <p:spPr/>
        <p:txBody>
          <a:bodyPr>
            <a:noAutofit/>
          </a:bodyPr>
          <a:lstStyle/>
          <a:p>
            <a:pPr lvl="0"/>
            <a:r>
              <a:rPr lang="en-US" sz="2400" dirty="0"/>
              <a:t>Core competencies are skills or key areas of expertise that a company has developed over time </a:t>
            </a:r>
            <a:r>
              <a:rPr lang="en-US" sz="2400" dirty="0" smtClean="0"/>
              <a:t>which </a:t>
            </a:r>
            <a:r>
              <a:rPr lang="en-US" sz="2400" dirty="0"/>
              <a:t>distinguish the company from its competitors on the satisfaction of the costumer’s needs. </a:t>
            </a:r>
            <a:endParaRPr lang="en-US" sz="2400" dirty="0" smtClean="0"/>
          </a:p>
          <a:p>
            <a:pPr lvl="0"/>
            <a:r>
              <a:rPr lang="en-US" sz="2400" dirty="0" smtClean="0"/>
              <a:t>There are </a:t>
            </a:r>
            <a:r>
              <a:rPr lang="en-US" sz="2400" dirty="0"/>
              <a:t>five core competencies: price, quality, time, innovation, and flexibility. </a:t>
            </a:r>
            <a:endParaRPr lang="en-US" sz="2400" dirty="0" smtClean="0"/>
          </a:p>
          <a:p>
            <a:pPr lvl="0"/>
            <a:r>
              <a:rPr lang="en-US" sz="2400" dirty="0" smtClean="0"/>
              <a:t>A </a:t>
            </a:r>
            <a:r>
              <a:rPr lang="en-US" sz="2400" dirty="0"/>
              <a:t>company cannot excel in all five core competencies. Therefore, a company has to identify a subset of these core competencies that it can be good at, and develop and nurture it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725626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smtClean="0"/>
              <a:t>Two Ways </a:t>
            </a:r>
            <a:r>
              <a:rPr lang="en-US" sz="2400" dirty="0"/>
              <a:t>to </a:t>
            </a:r>
            <a:r>
              <a:rPr lang="en-US" sz="2400" dirty="0" smtClean="0"/>
              <a:t>Compete Based </a:t>
            </a:r>
            <a:r>
              <a:rPr lang="en-US" sz="2400" dirty="0"/>
              <a:t>on the </a:t>
            </a:r>
            <a:r>
              <a:rPr lang="en-US" sz="2400" dirty="0" smtClean="0"/>
              <a:t>Price</a:t>
            </a:r>
            <a:endParaRPr lang="en-US" sz="2400" dirty="0"/>
          </a:p>
        </p:txBody>
      </p:sp>
      <p:sp>
        <p:nvSpPr>
          <p:cNvPr id="7" name="Content Placeholder 6"/>
          <p:cNvSpPr>
            <a:spLocks noGrp="1"/>
          </p:cNvSpPr>
          <p:nvPr>
            <p:ph idx="1"/>
          </p:nvPr>
        </p:nvSpPr>
        <p:spPr/>
        <p:txBody>
          <a:bodyPr>
            <a:noAutofit/>
          </a:bodyPr>
          <a:lstStyle/>
          <a:p>
            <a:pPr lvl="0"/>
            <a:r>
              <a:rPr lang="en-US" sz="2400" dirty="0" smtClean="0"/>
              <a:t>One </a:t>
            </a:r>
            <a:r>
              <a:rPr lang="en-US" sz="2400" dirty="0"/>
              <a:t>is to produce the product at a lower cost than the company’s competitors. </a:t>
            </a:r>
            <a:endParaRPr lang="en-US" sz="2400" dirty="0" smtClean="0"/>
          </a:p>
          <a:p>
            <a:r>
              <a:rPr lang="en-US" sz="2400" dirty="0" smtClean="0"/>
              <a:t>For commodity products the firm can try to achieve economies of scale that drive the production down.</a:t>
            </a:r>
          </a:p>
          <a:p>
            <a:r>
              <a:rPr lang="en-US" sz="2400" dirty="0" smtClean="0"/>
              <a:t>If the product offering is not a commodity, then the firm should try lowering the cost of raw materials or labor. </a:t>
            </a:r>
          </a:p>
          <a:p>
            <a:pPr lvl="0"/>
            <a:r>
              <a:rPr lang="en-US" sz="2400" dirty="0" smtClean="0"/>
              <a:t>The </a:t>
            </a:r>
            <a:r>
              <a:rPr lang="en-US" sz="2400" dirty="0"/>
              <a:t>second way a firm can compete on price is to be willing to accept a smaller profit margin. </a:t>
            </a:r>
            <a:endParaRPr lang="en-US" sz="2400" dirty="0" smtClean="0"/>
          </a:p>
          <a:p>
            <a:r>
              <a:rPr lang="en-US" sz="2400" dirty="0" smtClean="0"/>
              <a:t>Wal-Mart</a:t>
            </a:r>
            <a:r>
              <a:rPr lang="en-US" sz="2400" dirty="0"/>
              <a:t>, for example, operates with lower profit margins by selling its products at low prices.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64185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3"/>
          <p:cNvSpPr>
            <a:spLocks noGrp="1"/>
          </p:cNvSpPr>
          <p:nvPr>
            <p:ph type="title"/>
          </p:nvPr>
        </p:nvSpPr>
        <p:spPr/>
        <p:txBody>
          <a:bodyPr>
            <a:normAutofit/>
          </a:bodyPr>
          <a:lstStyle/>
          <a:p>
            <a:r>
              <a:rPr lang="en-US" cap="none" dirty="0" smtClean="0"/>
              <a:t>Chapter 2: Operations and Supply Chain Strategies </a:t>
            </a:r>
            <a:endParaRPr lang="en-US" cap="none" dirty="0"/>
          </a:p>
        </p:txBody>
      </p:sp>
      <p:sp>
        <p:nvSpPr>
          <p:cNvPr id="4" name="Slide Number Placeholder 3"/>
          <p:cNvSpPr>
            <a:spLocks noGrp="1"/>
          </p:cNvSpPr>
          <p:nvPr>
            <p:ph type="sldNum" sz="quarter" idx="12"/>
          </p:nvPr>
        </p:nvSpPr>
        <p:spPr>
          <a:xfrm>
            <a:off x="8686800" y="6520867"/>
            <a:ext cx="457200" cy="365125"/>
          </a:xfrm>
        </p:spPr>
        <p:txBody>
          <a:bodyPr/>
          <a:lstStyle/>
          <a:p>
            <a:fld id="{B6F15528-21DE-4FAA-801E-634DDDAF4B2B}" type="slidenum">
              <a:rPr lang="en-US" smtClean="0"/>
              <a:pPr/>
              <a:t>2</a:t>
            </a:fld>
            <a:endParaRPr lang="en-US"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081228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Quality</a:t>
            </a:r>
          </a:p>
        </p:txBody>
      </p:sp>
      <p:sp>
        <p:nvSpPr>
          <p:cNvPr id="7" name="Content Placeholder 6"/>
          <p:cNvSpPr>
            <a:spLocks noGrp="1"/>
          </p:cNvSpPr>
          <p:nvPr>
            <p:ph idx="1"/>
          </p:nvPr>
        </p:nvSpPr>
        <p:spPr/>
        <p:txBody>
          <a:bodyPr>
            <a:noAutofit/>
          </a:bodyPr>
          <a:lstStyle/>
          <a:p>
            <a:pPr lvl="0"/>
            <a:r>
              <a:rPr lang="en-US" sz="2400" dirty="0" smtClean="0"/>
              <a:t>Quality </a:t>
            </a:r>
            <a:r>
              <a:rPr lang="en-US" sz="2400" dirty="0"/>
              <a:t>describes product’s fitness for use depending upon the price the customer is willing to pay for it. </a:t>
            </a:r>
            <a:endParaRPr lang="en-US" sz="2400" dirty="0" smtClean="0"/>
          </a:p>
          <a:p>
            <a:pPr lvl="0"/>
            <a:r>
              <a:rPr lang="en-US" sz="2400" dirty="0" smtClean="0"/>
              <a:t>The </a:t>
            </a:r>
            <a:r>
              <a:rPr lang="en-US" sz="2400" dirty="0"/>
              <a:t>eight most common characteristics of quality are: performance, conformance, features, durability, reliability, serviceability, aesthetics, and perceived quality</a:t>
            </a:r>
            <a:r>
              <a:rPr lang="en-US" sz="2400" dirty="0" smtClean="0"/>
              <a:t>.</a:t>
            </a:r>
          </a:p>
          <a:p>
            <a:pPr lvl="0"/>
            <a:r>
              <a:rPr lang="en-US" sz="2400" dirty="0" smtClean="0"/>
              <a:t>Competing </a:t>
            </a:r>
            <a:r>
              <a:rPr lang="en-US" sz="2400" dirty="0"/>
              <a:t>simultaneously on the basis of all eight quality dimensions would be very expensive and difficult. </a:t>
            </a:r>
            <a:endParaRPr lang="en-US" sz="2400" dirty="0" smtClean="0"/>
          </a:p>
          <a:p>
            <a:pPr lvl="0"/>
            <a:r>
              <a:rPr lang="en-US" sz="2400" dirty="0" smtClean="0"/>
              <a:t>The </a:t>
            </a:r>
            <a:r>
              <a:rPr lang="en-US" sz="2400" dirty="0"/>
              <a:t>nature of the product might force the company to make trade-offs among them</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88635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Time</a:t>
            </a:r>
          </a:p>
        </p:txBody>
      </p:sp>
      <p:sp>
        <p:nvSpPr>
          <p:cNvPr id="7" name="Content Placeholder 6"/>
          <p:cNvSpPr>
            <a:spLocks noGrp="1"/>
          </p:cNvSpPr>
          <p:nvPr>
            <p:ph idx="1"/>
          </p:nvPr>
        </p:nvSpPr>
        <p:spPr/>
        <p:txBody>
          <a:bodyPr>
            <a:noAutofit/>
          </a:bodyPr>
          <a:lstStyle/>
          <a:p>
            <a:pPr lvl="0"/>
            <a:r>
              <a:rPr lang="en-US" sz="2400" dirty="0" smtClean="0"/>
              <a:t>Time </a:t>
            </a:r>
            <a:r>
              <a:rPr lang="en-US" sz="2400" dirty="0"/>
              <a:t>as a core competency has three attributes: </a:t>
            </a:r>
            <a:endParaRPr lang="en-US" sz="2400" dirty="0" smtClean="0"/>
          </a:p>
          <a:p>
            <a:pPr lvl="1">
              <a:buNone/>
            </a:pPr>
            <a:r>
              <a:rPr lang="en-US" sz="2000" dirty="0" smtClean="0"/>
              <a:t>1. Product </a:t>
            </a:r>
            <a:r>
              <a:rPr lang="en-US" sz="2000" dirty="0"/>
              <a:t>development cycle </a:t>
            </a:r>
            <a:r>
              <a:rPr lang="en-US" sz="2000" dirty="0" smtClean="0"/>
              <a:t>time</a:t>
            </a:r>
            <a:r>
              <a:rPr lang="en-US" sz="2000" dirty="0"/>
              <a:t>:</a:t>
            </a:r>
            <a:r>
              <a:rPr lang="en-US" sz="2000" dirty="0" smtClean="0"/>
              <a:t> </a:t>
            </a:r>
            <a:r>
              <a:rPr lang="en-US" sz="2000" dirty="0"/>
              <a:t>the time it takes to conceptualize a new good or service, produce it, and make it available to customers</a:t>
            </a:r>
            <a:r>
              <a:rPr lang="en-US" sz="2000" dirty="0" smtClean="0"/>
              <a:t>.</a:t>
            </a:r>
          </a:p>
          <a:p>
            <a:pPr lvl="1">
              <a:buNone/>
            </a:pPr>
            <a:endParaRPr lang="en-US" sz="2000" dirty="0" smtClean="0"/>
          </a:p>
          <a:p>
            <a:pPr lvl="1">
              <a:buNone/>
            </a:pPr>
            <a:r>
              <a:rPr lang="en-US" sz="2000" dirty="0" smtClean="0"/>
              <a:t>2. On-time delivery: firm’s </a:t>
            </a:r>
            <a:r>
              <a:rPr lang="en-US" sz="2000" dirty="0"/>
              <a:t>ability to deliver the products to its customers on or before the promised delivery date</a:t>
            </a:r>
            <a:r>
              <a:rPr lang="en-US" sz="2000" dirty="0" smtClean="0"/>
              <a:t>.</a:t>
            </a:r>
          </a:p>
          <a:p>
            <a:pPr lvl="1">
              <a:buNone/>
            </a:pPr>
            <a:endParaRPr lang="en-US" sz="2000" dirty="0" smtClean="0"/>
          </a:p>
          <a:p>
            <a:pPr lvl="1">
              <a:buNone/>
            </a:pPr>
            <a:r>
              <a:rPr lang="en-US" sz="2000" dirty="0" smtClean="0"/>
              <a:t>3. Delivery speed: the </a:t>
            </a:r>
            <a:r>
              <a:rPr lang="en-US" sz="2000" dirty="0"/>
              <a:t>ability to deliver the product or service faster than the rest of the competition </a:t>
            </a:r>
            <a:r>
              <a:rPr lang="en-US" sz="2000" dirty="0" smtClean="0"/>
              <a:t>that can </a:t>
            </a:r>
            <a:r>
              <a:rPr lang="en-US" sz="2000" dirty="0"/>
              <a:t>be a competitive advantage</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0460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Innovation</a:t>
            </a:r>
          </a:p>
        </p:txBody>
      </p:sp>
      <p:sp>
        <p:nvSpPr>
          <p:cNvPr id="7" name="Content Placeholder 6"/>
          <p:cNvSpPr>
            <a:spLocks noGrp="1"/>
          </p:cNvSpPr>
          <p:nvPr>
            <p:ph idx="1"/>
          </p:nvPr>
        </p:nvSpPr>
        <p:spPr/>
        <p:txBody>
          <a:bodyPr>
            <a:noAutofit/>
          </a:bodyPr>
          <a:lstStyle/>
          <a:p>
            <a:pPr lvl="0"/>
            <a:r>
              <a:rPr lang="en-US" sz="2400" dirty="0" smtClean="0"/>
              <a:t>Innovation </a:t>
            </a:r>
            <a:r>
              <a:rPr lang="en-US" sz="2400" dirty="0"/>
              <a:t>is the process of implementing new ideas or changes that create value for customers</a:t>
            </a:r>
            <a:r>
              <a:rPr lang="en-US" sz="2400" dirty="0" smtClean="0"/>
              <a:t>.</a:t>
            </a:r>
          </a:p>
          <a:p>
            <a:pPr lvl="0"/>
            <a:r>
              <a:rPr lang="en-US" sz="2400" dirty="0" smtClean="0"/>
              <a:t>Product </a:t>
            </a:r>
            <a:r>
              <a:rPr lang="en-US" sz="2400" dirty="0"/>
              <a:t>innovation is the development and introduction of a brand new product or service or the improvement of an existing product or service through design changes or through the use of new components and materials</a:t>
            </a:r>
            <a:r>
              <a:rPr lang="en-US" sz="2400" dirty="0" smtClean="0"/>
              <a:t>.</a:t>
            </a:r>
          </a:p>
          <a:p>
            <a:pPr lvl="0"/>
            <a:r>
              <a:rPr lang="en-US" sz="2400" dirty="0" smtClean="0"/>
              <a:t>Process </a:t>
            </a:r>
            <a:r>
              <a:rPr lang="en-US" sz="2400" dirty="0"/>
              <a:t>innovation refers to the changes in the way in which product is produced or a service is delivered within the firm or across a supply chain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857658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Flexibility</a:t>
            </a:r>
          </a:p>
        </p:txBody>
      </p:sp>
      <p:sp>
        <p:nvSpPr>
          <p:cNvPr id="7" name="Content Placeholder 6"/>
          <p:cNvSpPr>
            <a:spLocks noGrp="1"/>
          </p:cNvSpPr>
          <p:nvPr>
            <p:ph idx="1"/>
          </p:nvPr>
        </p:nvSpPr>
        <p:spPr/>
        <p:txBody>
          <a:bodyPr>
            <a:noAutofit/>
          </a:bodyPr>
          <a:lstStyle/>
          <a:p>
            <a:r>
              <a:rPr lang="en-US" sz="2400" dirty="0" smtClean="0"/>
              <a:t>Flexibility is </a:t>
            </a:r>
            <a:r>
              <a:rPr lang="en-US" sz="2400" dirty="0"/>
              <a:t>a firm’s ability to produce a range of different products or services or to respond efficiently to changes in demand. </a:t>
            </a:r>
            <a:endParaRPr lang="en-US" sz="2400" dirty="0" smtClean="0"/>
          </a:p>
          <a:p>
            <a:r>
              <a:rPr lang="en-US" sz="2400" dirty="0" smtClean="0"/>
              <a:t>An </a:t>
            </a:r>
            <a:r>
              <a:rPr lang="en-US" sz="2400" b="1" dirty="0"/>
              <a:t>order winner</a:t>
            </a:r>
            <a:r>
              <a:rPr lang="en-US" sz="2400" dirty="0"/>
              <a:t> is a competitive criterion (core competence) of a product that causes a customer to choose it instead of a competitor’s product. </a:t>
            </a:r>
            <a:endParaRPr lang="en-US" sz="2400" dirty="0" smtClean="0"/>
          </a:p>
          <a:p>
            <a:r>
              <a:rPr lang="en-US" sz="2400" dirty="0" smtClean="0"/>
              <a:t>An </a:t>
            </a:r>
            <a:r>
              <a:rPr lang="en-US" sz="2400" b="1" dirty="0"/>
              <a:t>order qualifier</a:t>
            </a:r>
            <a:r>
              <a:rPr lang="en-US" sz="2400" dirty="0"/>
              <a:t> is a competitive criterion that must be present in a product for it to be a viable competitor in the marketplace</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02938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23558" y="-351855"/>
            <a:ext cx="7696200" cy="1143000"/>
          </a:xfrm>
        </p:spPr>
        <p:txBody>
          <a:bodyPr>
            <a:noAutofit/>
          </a:bodyPr>
          <a:lstStyle/>
          <a:p>
            <a:r>
              <a:rPr lang="en-US" sz="2000" dirty="0" smtClean="0"/>
              <a:t>Relationship Between Structural and Infrastructural Decisions</a:t>
            </a:r>
            <a:endParaRPr lang="en-US" sz="2000" dirty="0"/>
          </a:p>
        </p:txBody>
      </p:sp>
      <p:sp>
        <p:nvSpPr>
          <p:cNvPr id="5" name="Slide Number Placeholder 4"/>
          <p:cNvSpPr>
            <a:spLocks noGrp="1"/>
          </p:cNvSpPr>
          <p:nvPr>
            <p:ph type="sldNum" sz="quarter" idx="12"/>
          </p:nvPr>
        </p:nvSpPr>
        <p:spPr>
          <a:xfrm>
            <a:off x="8683690" y="6492875"/>
            <a:ext cx="457200" cy="365125"/>
          </a:xfrm>
        </p:spPr>
        <p:txBody>
          <a:bodyPr/>
          <a:lstStyle/>
          <a:p>
            <a:fld id="{B6F15528-21DE-4FAA-801E-634DDDAF4B2B}" type="slidenum">
              <a:rPr lang="en-US" smtClean="0"/>
              <a:pPr/>
              <a:t>24</a:t>
            </a:fld>
            <a:endParaRPr lang="en-US" dirty="0"/>
          </a:p>
        </p:txBody>
      </p:sp>
      <p:sp>
        <p:nvSpPr>
          <p:cNvPr id="8" name="Footer Placeholder 3"/>
          <p:cNvSpPr>
            <a:spLocks noGrp="1"/>
          </p:cNvSpPr>
          <p:nvPr>
            <p:ph type="ftr" sz="quarter" idx="11"/>
          </p:nvPr>
        </p:nvSpPr>
        <p:spPr>
          <a:xfrm>
            <a:off x="609600" y="6491320"/>
            <a:ext cx="7010400" cy="365125"/>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533400"/>
            <a:ext cx="8295516"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2209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a:t>Evaluating the Performance of an Operations Strategy </a:t>
            </a:r>
          </a:p>
        </p:txBody>
      </p:sp>
      <p:sp>
        <p:nvSpPr>
          <p:cNvPr id="7" name="Content Placeholder 6"/>
          <p:cNvSpPr>
            <a:spLocks noGrp="1"/>
          </p:cNvSpPr>
          <p:nvPr>
            <p:ph idx="1"/>
          </p:nvPr>
        </p:nvSpPr>
        <p:spPr/>
        <p:txBody>
          <a:bodyPr>
            <a:noAutofit/>
          </a:bodyPr>
          <a:lstStyle/>
          <a:p>
            <a:r>
              <a:rPr lang="en-US" sz="2400" dirty="0" smtClean="0"/>
              <a:t>The </a:t>
            </a:r>
            <a:r>
              <a:rPr lang="en-US" sz="2400" dirty="0"/>
              <a:t>Strategic Profit Model (</a:t>
            </a:r>
            <a:r>
              <a:rPr lang="en-US" sz="2400" dirty="0" smtClean="0"/>
              <a:t>SPM or DuPont </a:t>
            </a:r>
            <a:r>
              <a:rPr lang="en-US" sz="2400" dirty="0"/>
              <a:t>model) provides a visual representation of an organization's financial </a:t>
            </a:r>
            <a:r>
              <a:rPr lang="en-US" sz="2400" dirty="0" smtClean="0"/>
              <a:t>performance.</a:t>
            </a:r>
            <a:endParaRPr lang="en-US" sz="2400" dirty="0"/>
          </a:p>
          <a:p>
            <a:r>
              <a:rPr lang="en-US" sz="2400" dirty="0"/>
              <a:t>The Balanced Scorecard </a:t>
            </a:r>
            <a:r>
              <a:rPr lang="en-US" sz="2400" dirty="0" smtClean="0"/>
              <a:t>includes </a:t>
            </a:r>
            <a:r>
              <a:rPr lang="en-US" sz="2400" dirty="0"/>
              <a:t>strategic nonfinancial performance measures in addition to the traditional financial metrics</a:t>
            </a:r>
            <a:r>
              <a:rPr lang="en-US" sz="2400" dirty="0" smtClean="0"/>
              <a:t>.</a:t>
            </a:r>
          </a:p>
          <a:p>
            <a:r>
              <a:rPr lang="en-US" sz="2400" dirty="0" smtClean="0"/>
              <a:t>Balanced Scorecard focuses on four critical areas: </a:t>
            </a:r>
          </a:p>
          <a:p>
            <a:pPr lvl="1"/>
            <a:r>
              <a:rPr lang="en-US" sz="2000" dirty="0" smtClean="0"/>
              <a:t>Learning and Growth</a:t>
            </a:r>
          </a:p>
          <a:p>
            <a:pPr lvl="1"/>
            <a:r>
              <a:rPr lang="en-US" sz="2000" dirty="0" smtClean="0"/>
              <a:t>Business Processes</a:t>
            </a:r>
          </a:p>
          <a:p>
            <a:pPr lvl="1"/>
            <a:r>
              <a:rPr lang="en-US" sz="2000" dirty="0" smtClean="0"/>
              <a:t>Customer</a:t>
            </a:r>
          </a:p>
          <a:p>
            <a:pPr lvl="1"/>
            <a:r>
              <a:rPr lang="en-US" sz="2000" dirty="0" smtClean="0"/>
              <a:t>Financial</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64330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551"/>
            <a:ext cx="7696200" cy="1143000"/>
          </a:xfrm>
        </p:spPr>
        <p:txBody>
          <a:bodyPr>
            <a:noAutofit/>
          </a:bodyPr>
          <a:lstStyle/>
          <a:p>
            <a:r>
              <a:rPr lang="en-US" sz="2400" dirty="0"/>
              <a:t>Strategic Framework for Service Operations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76313"/>
            <a:ext cx="8458200" cy="5043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87568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2.3 Formulating and Evaluating Strategies for Service Organizations </a:t>
            </a:r>
            <a:endParaRPr lang="en-US" sz="2400" dirty="0"/>
          </a:p>
        </p:txBody>
      </p:sp>
      <p:sp>
        <p:nvSpPr>
          <p:cNvPr id="7" name="Content Placeholder 6"/>
          <p:cNvSpPr>
            <a:spLocks noGrp="1"/>
          </p:cNvSpPr>
          <p:nvPr>
            <p:ph idx="1"/>
          </p:nvPr>
        </p:nvSpPr>
        <p:spPr/>
        <p:txBody>
          <a:bodyPr>
            <a:noAutofit/>
          </a:bodyPr>
          <a:lstStyle/>
          <a:p>
            <a:r>
              <a:rPr lang="en-US" sz="2800" dirty="0" smtClean="0"/>
              <a:t>Strategic Positioning: Identifying </a:t>
            </a:r>
            <a:r>
              <a:rPr lang="en-US" sz="2800" dirty="0"/>
              <a:t>the target </a:t>
            </a:r>
            <a:r>
              <a:rPr lang="en-US" sz="2800" dirty="0" smtClean="0"/>
              <a:t>market</a:t>
            </a:r>
          </a:p>
          <a:p>
            <a:r>
              <a:rPr lang="en-US" sz="2800" dirty="0" smtClean="0"/>
              <a:t>Formulating </a:t>
            </a:r>
            <a:r>
              <a:rPr lang="en-US" sz="2800" dirty="0"/>
              <a:t>the Service Operations </a:t>
            </a:r>
            <a:r>
              <a:rPr lang="en-US" sz="2800" dirty="0" smtClean="0"/>
              <a:t>Strategy</a:t>
            </a:r>
          </a:p>
          <a:p>
            <a:pPr lvl="1">
              <a:buNone/>
            </a:pPr>
            <a:r>
              <a:rPr lang="en-US" sz="2400" dirty="0" smtClean="0"/>
              <a:t>1</a:t>
            </a:r>
            <a:r>
              <a:rPr lang="en-US" sz="2400" dirty="0"/>
              <a:t>.	The Service Design</a:t>
            </a:r>
          </a:p>
          <a:p>
            <a:pPr lvl="1">
              <a:buNone/>
            </a:pPr>
            <a:r>
              <a:rPr lang="en-US" sz="2400" dirty="0" smtClean="0"/>
              <a:t>2</a:t>
            </a:r>
            <a:r>
              <a:rPr lang="en-US" sz="2400" dirty="0"/>
              <a:t>.	The Service Operations System</a:t>
            </a:r>
          </a:p>
          <a:p>
            <a:pPr lvl="1">
              <a:buNone/>
            </a:pPr>
            <a:r>
              <a:rPr lang="en-US" sz="2400" dirty="0" smtClean="0"/>
              <a:t>3</a:t>
            </a:r>
            <a:r>
              <a:rPr lang="en-US" sz="2400" dirty="0"/>
              <a:t>.	The Service Delivery System</a:t>
            </a:r>
          </a:p>
          <a:p>
            <a:r>
              <a:rPr lang="en-US" sz="2800" dirty="0" smtClean="0"/>
              <a:t>Tactical Execution: the </a:t>
            </a:r>
            <a:r>
              <a:rPr lang="en-US" sz="2800" dirty="0"/>
              <a:t>day-to-day activities required to support the service strategy</a:t>
            </a:r>
            <a:r>
              <a:rPr lang="en-US" sz="2800" dirty="0" smtClean="0"/>
              <a:t>.</a:t>
            </a: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413603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a:t>Continuous Service Improvement</a:t>
            </a:r>
          </a:p>
        </p:txBody>
      </p:sp>
      <p:sp>
        <p:nvSpPr>
          <p:cNvPr id="7" name="Content Placeholder 6"/>
          <p:cNvSpPr>
            <a:spLocks noGrp="1"/>
          </p:cNvSpPr>
          <p:nvPr>
            <p:ph idx="1"/>
          </p:nvPr>
        </p:nvSpPr>
        <p:spPr/>
        <p:txBody>
          <a:bodyPr>
            <a:noAutofit/>
          </a:bodyPr>
          <a:lstStyle/>
          <a:p>
            <a:r>
              <a:rPr lang="en-US" sz="2400" dirty="0" smtClean="0"/>
              <a:t>Plan, Do, Check, Act (PDCA): </a:t>
            </a:r>
          </a:p>
          <a:p>
            <a:r>
              <a:rPr lang="en-US" sz="2400" dirty="0" smtClean="0"/>
              <a:t>Plan: Recognize an opportunity for improvement and plan for a change.</a:t>
            </a:r>
          </a:p>
          <a:p>
            <a:r>
              <a:rPr lang="en-US" sz="2400" dirty="0" smtClean="0"/>
              <a:t>Do:	Test the change by implementing a small-scale pilot study.</a:t>
            </a:r>
          </a:p>
          <a:p>
            <a:r>
              <a:rPr lang="en-US" sz="2400" dirty="0" smtClean="0"/>
              <a:t>Check: Review and analyze the results of the test and identifying the lessons learned.</a:t>
            </a:r>
          </a:p>
          <a:p>
            <a:r>
              <a:rPr lang="en-US" sz="2400" dirty="0" smtClean="0"/>
              <a:t>Act:</a:t>
            </a:r>
            <a:r>
              <a:rPr lang="en-US" sz="2400" dirty="0"/>
              <a:t> </a:t>
            </a:r>
            <a:r>
              <a:rPr lang="en-US" sz="2400" dirty="0" smtClean="0"/>
              <a:t>Take action based on what was learned from the previous step.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685102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800" dirty="0" smtClean="0"/>
              <a:t>2.4 Measuring Productivity as Part of Strategic Planning</a:t>
            </a:r>
            <a:endParaRPr lang="en-US" sz="2800" dirty="0"/>
          </a:p>
        </p:txBody>
      </p:sp>
      <p:sp>
        <p:nvSpPr>
          <p:cNvPr id="7" name="Content Placeholder 6"/>
          <p:cNvSpPr>
            <a:spLocks noGrp="1"/>
          </p:cNvSpPr>
          <p:nvPr>
            <p:ph idx="1"/>
          </p:nvPr>
        </p:nvSpPr>
        <p:spPr/>
        <p:txBody>
          <a:bodyPr>
            <a:noAutofit/>
          </a:bodyPr>
          <a:lstStyle/>
          <a:p>
            <a:r>
              <a:rPr lang="en-US" sz="2400" dirty="0" smtClean="0"/>
              <a:t>In </a:t>
            </a:r>
            <a:r>
              <a:rPr lang="en-US" sz="2400" dirty="0"/>
              <a:t>the context of operations, productivity is the ratio of outputs (goods and services) produced to the inputs used.</a:t>
            </a:r>
          </a:p>
          <a:p>
            <a:r>
              <a:rPr lang="en-US" sz="2400" dirty="0" smtClean="0"/>
              <a:t>The </a:t>
            </a:r>
            <a:r>
              <a:rPr lang="en-US" sz="2400" dirty="0"/>
              <a:t>single-factor productivity measure </a:t>
            </a:r>
            <a:r>
              <a:rPr lang="en-US" sz="2400" dirty="0" smtClean="0"/>
              <a:t>uses </a:t>
            </a:r>
            <a:r>
              <a:rPr lang="en-US" sz="2400" dirty="0"/>
              <a:t>a single </a:t>
            </a:r>
            <a:r>
              <a:rPr lang="en-US" sz="2400" dirty="0" smtClean="0"/>
              <a:t>input in </a:t>
            </a:r>
            <a:r>
              <a:rPr lang="en-US" sz="2400" dirty="0"/>
              <a:t>the ratio</a:t>
            </a:r>
            <a:r>
              <a:rPr lang="en-US" sz="2400" dirty="0" smtClean="0"/>
              <a:t>.</a:t>
            </a:r>
          </a:p>
          <a:p>
            <a:r>
              <a:rPr lang="en-US" sz="2400" dirty="0" smtClean="0"/>
              <a:t>Multifactor </a:t>
            </a:r>
            <a:r>
              <a:rPr lang="en-US" sz="2400" dirty="0"/>
              <a:t>productivity is a productivity measure that uses all of the relevant inputs used to make the product or provide the service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50143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p:txBody>
          <a:bodyPr>
            <a:noAutofit/>
          </a:bodyPr>
          <a:lstStyle/>
          <a:p>
            <a:pPr lvl="0"/>
            <a:r>
              <a:rPr lang="en-US" sz="2400" dirty="0" smtClean="0"/>
              <a:t>Compare </a:t>
            </a:r>
            <a:r>
              <a:rPr lang="en-US" sz="2400" dirty="0"/>
              <a:t>the different levels of strategic planning and identify the performance measures in each.</a:t>
            </a:r>
          </a:p>
          <a:p>
            <a:pPr lvl="0"/>
            <a:r>
              <a:rPr lang="en-US" sz="2400" dirty="0" smtClean="0"/>
              <a:t>Define </a:t>
            </a:r>
            <a:r>
              <a:rPr lang="en-US" sz="2400" dirty="0"/>
              <a:t>operations strategy and describe how it is formulated and evaluated. </a:t>
            </a:r>
          </a:p>
          <a:p>
            <a:pPr lvl="0"/>
            <a:r>
              <a:rPr lang="en-US" sz="2400" dirty="0" smtClean="0"/>
              <a:t>Contrast </a:t>
            </a:r>
            <a:r>
              <a:rPr lang="en-US" sz="2400" dirty="0"/>
              <a:t>the formulation and evaluation of operating strategies for </a:t>
            </a:r>
            <a:r>
              <a:rPr lang="en-US" sz="2400" dirty="0" smtClean="0"/>
              <a:t>service </a:t>
            </a:r>
            <a:r>
              <a:rPr lang="en-US" sz="2400" dirty="0"/>
              <a:t>organization with those for manufacturing organizations.</a:t>
            </a:r>
          </a:p>
          <a:p>
            <a:pPr lvl="0"/>
            <a:r>
              <a:rPr lang="en-US" sz="2400" dirty="0" smtClean="0"/>
              <a:t>Compare </a:t>
            </a:r>
            <a:r>
              <a:rPr lang="en-US" sz="2400" dirty="0"/>
              <a:t>the different types of productivity measurements and </a:t>
            </a:r>
            <a:r>
              <a:rPr lang="en-US" sz="2400" dirty="0" smtClean="0"/>
              <a:t>explain </a:t>
            </a:r>
            <a:r>
              <a:rPr lang="en-US" sz="2400" dirty="0"/>
              <a:t>how firms use them strategically.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800" dirty="0"/>
              <a:t>Formulating Supply Chain Strategies</a:t>
            </a:r>
          </a:p>
        </p:txBody>
      </p:sp>
      <p:sp>
        <p:nvSpPr>
          <p:cNvPr id="7" name="Content Placeholder 6"/>
          <p:cNvSpPr>
            <a:spLocks noGrp="1"/>
          </p:cNvSpPr>
          <p:nvPr>
            <p:ph idx="1"/>
          </p:nvPr>
        </p:nvSpPr>
        <p:spPr/>
        <p:txBody>
          <a:bodyPr>
            <a:noAutofit/>
          </a:bodyPr>
          <a:lstStyle/>
          <a:p>
            <a:pPr lvl="0"/>
            <a:r>
              <a:rPr lang="en-US" sz="2400" dirty="0" smtClean="0"/>
              <a:t>What </a:t>
            </a:r>
            <a:r>
              <a:rPr lang="en-US" sz="2400" dirty="0"/>
              <a:t>is the nature and number of operating facilities needed?</a:t>
            </a:r>
          </a:p>
          <a:p>
            <a:pPr lvl="0"/>
            <a:r>
              <a:rPr lang="en-US" sz="2400" dirty="0"/>
              <a:t>What suppliers and how many are needed?</a:t>
            </a:r>
          </a:p>
          <a:p>
            <a:pPr lvl="0"/>
            <a:r>
              <a:rPr lang="en-US" sz="2400" dirty="0"/>
              <a:t>What work should be outsourced or offshored?</a:t>
            </a:r>
          </a:p>
          <a:p>
            <a:pPr lvl="0"/>
            <a:r>
              <a:rPr lang="en-US" sz="2400" dirty="0"/>
              <a:t>What type of relationships should the firm have with its suppliers?</a:t>
            </a:r>
          </a:p>
          <a:p>
            <a:pPr lvl="0"/>
            <a:r>
              <a:rPr lang="en-US" sz="2400" dirty="0"/>
              <a:t>What should the distribution network be and how should it be managed?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327427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551"/>
            <a:ext cx="7696200" cy="1143000"/>
          </a:xfrm>
        </p:spPr>
        <p:txBody>
          <a:bodyPr>
            <a:noAutofit/>
          </a:bodyPr>
          <a:lstStyle/>
          <a:p>
            <a:r>
              <a:rPr lang="en-US" sz="2800" dirty="0"/>
              <a:t>A Decision Framework for Formulating a Supply Chain Strategy</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31</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061940"/>
            <a:ext cx="8534400"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590800" y="5867400"/>
            <a:ext cx="5105400" cy="461665"/>
          </a:xfrm>
          <a:prstGeom prst="rect">
            <a:avLst/>
          </a:prstGeom>
        </p:spPr>
        <p:txBody>
          <a:bodyPr wrap="square">
            <a:spAutoFit/>
          </a:bodyPr>
          <a:lstStyle/>
          <a:p>
            <a:r>
              <a:rPr lang="en-GB" sz="1200" dirty="0"/>
              <a:t>SOURCE: Adapted from p. 47 of Chopra, S., &amp; </a:t>
            </a:r>
            <a:r>
              <a:rPr lang="en-GB" sz="1200" dirty="0" err="1"/>
              <a:t>Meindl</a:t>
            </a:r>
            <a:r>
              <a:rPr lang="en-GB" sz="1200" dirty="0"/>
              <a:t>, P. (2007). Supply chain management (3rd ed.). New York, NY: Pearson-Prentice-Hall.</a:t>
            </a:r>
            <a:endParaRPr lang="en-GB" sz="1200" dirty="0"/>
          </a:p>
        </p:txBody>
      </p:sp>
    </p:spTree>
    <p:extLst>
      <p:ext uri="{BB962C8B-B14F-4D97-AF65-F5344CB8AC3E}">
        <p14:creationId xmlns:p14="http://schemas.microsoft.com/office/powerpoint/2010/main" val="5277590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1143000"/>
          </a:xfrm>
        </p:spPr>
        <p:txBody>
          <a:bodyPr>
            <a:noAutofit/>
          </a:bodyPr>
          <a:lstStyle/>
          <a:p>
            <a:r>
              <a:rPr lang="en-US" sz="2800" dirty="0"/>
              <a:t>The Supply Chain Operations Reference (SCOR) </a:t>
            </a:r>
            <a:r>
              <a:rPr lang="en-US" sz="2800" dirty="0" smtClean="0"/>
              <a:t>Model</a:t>
            </a: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23950"/>
            <a:ext cx="8534400" cy="461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448588" y="5943600"/>
            <a:ext cx="2856423" cy="276999"/>
          </a:xfrm>
          <a:prstGeom prst="rect">
            <a:avLst/>
          </a:prstGeom>
        </p:spPr>
        <p:txBody>
          <a:bodyPr wrap="none">
            <a:spAutoFit/>
          </a:bodyPr>
          <a:lstStyle/>
          <a:p>
            <a:r>
              <a:rPr lang="en-GB" sz="1200" dirty="0"/>
              <a:t>SOURCE: http://www.supply-chain.org.</a:t>
            </a:r>
            <a:endParaRPr lang="en-GB" sz="1200" dirty="0"/>
          </a:p>
        </p:txBody>
      </p:sp>
    </p:spTree>
    <p:extLst>
      <p:ext uri="{BB962C8B-B14F-4D97-AF65-F5344CB8AC3E}">
        <p14:creationId xmlns:p14="http://schemas.microsoft.com/office/powerpoint/2010/main" val="2220393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800" dirty="0" smtClean="0"/>
              <a:t>2.6 Global Operations and Supply Chain Strategies</a:t>
            </a:r>
            <a:endParaRPr lang="en-US" sz="2800" dirty="0"/>
          </a:p>
        </p:txBody>
      </p:sp>
      <p:sp>
        <p:nvSpPr>
          <p:cNvPr id="7" name="Content Placeholder 6"/>
          <p:cNvSpPr>
            <a:spLocks noGrp="1"/>
          </p:cNvSpPr>
          <p:nvPr>
            <p:ph idx="1"/>
          </p:nvPr>
        </p:nvSpPr>
        <p:spPr/>
        <p:txBody>
          <a:bodyPr>
            <a:noAutofit/>
          </a:bodyPr>
          <a:lstStyle/>
          <a:p>
            <a:pPr lvl="0"/>
            <a:r>
              <a:rPr lang="en-US" sz="2400" dirty="0" smtClean="0"/>
              <a:t>An </a:t>
            </a:r>
            <a:r>
              <a:rPr lang="en-US" sz="2400" dirty="0"/>
              <a:t>effective global, integrated sales and operations planning process for key </a:t>
            </a:r>
            <a:r>
              <a:rPr lang="en-US" sz="2400" dirty="0" smtClean="0"/>
              <a:t>markets.</a:t>
            </a:r>
          </a:p>
          <a:p>
            <a:pPr lvl="0"/>
            <a:r>
              <a:rPr lang="en-US" sz="2400" dirty="0" smtClean="0"/>
              <a:t>A </a:t>
            </a:r>
            <a:r>
              <a:rPr lang="en-US" sz="2400" dirty="0"/>
              <a:t>procurement, manufacturing, distribution, and research and development </a:t>
            </a:r>
            <a:r>
              <a:rPr lang="en-US" sz="2400" dirty="0" smtClean="0"/>
              <a:t>network.</a:t>
            </a:r>
          </a:p>
          <a:p>
            <a:pPr lvl="0"/>
            <a:r>
              <a:rPr lang="en-US" sz="2400" dirty="0" smtClean="0"/>
              <a:t>Tight </a:t>
            </a:r>
            <a:r>
              <a:rPr lang="en-US" sz="2400" dirty="0"/>
              <a:t>links with their customers and suppliers so that they can better predict the demand for their </a:t>
            </a:r>
            <a:r>
              <a:rPr lang="en-US" sz="2400" dirty="0" smtClean="0"/>
              <a:t>products.</a:t>
            </a:r>
          </a:p>
          <a:p>
            <a:pPr lvl="0"/>
            <a:r>
              <a:rPr lang="en-US" sz="2400" dirty="0" smtClean="0"/>
              <a:t>Logistics </a:t>
            </a:r>
            <a:r>
              <a:rPr lang="en-US" sz="2400" dirty="0"/>
              <a:t>partnerships to ensure the firm’s efforts to source products to low-cost </a:t>
            </a:r>
            <a:r>
              <a:rPr lang="en-US" sz="2400" dirty="0" smtClean="0"/>
              <a:t>markets.</a:t>
            </a:r>
            <a:endParaRPr lang="en-US" sz="2400" dirty="0"/>
          </a:p>
          <a:p>
            <a:pPr lvl="0"/>
            <a:r>
              <a:rPr lang="en-US" sz="2400" dirty="0" smtClean="0"/>
              <a:t>The </a:t>
            </a:r>
            <a:r>
              <a:rPr lang="en-US" sz="2400" dirty="0"/>
              <a:t>ability to effectively recruit low-cost </a:t>
            </a:r>
            <a:r>
              <a:rPr lang="en-US" sz="2400" dirty="0" smtClean="0"/>
              <a:t>suppliers.</a:t>
            </a:r>
            <a:endParaRPr lang="en-US" sz="2400" dirty="0"/>
          </a:p>
          <a:p>
            <a:pPr lvl="0"/>
            <a:r>
              <a:rPr lang="en-US" sz="2400" dirty="0" smtClean="0"/>
              <a:t>A </a:t>
            </a:r>
            <a:r>
              <a:rPr lang="en-US" sz="2400" dirty="0"/>
              <a:t>“go-to-market” strategy, which is a firm’s plan to provide value to its </a:t>
            </a:r>
            <a:r>
              <a:rPr lang="en-US" sz="2400" dirty="0" smtClean="0"/>
              <a:t>customers.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011609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800" dirty="0"/>
              <a:t>Integrating Operations and Supply Chain Strategies</a:t>
            </a:r>
          </a:p>
        </p:txBody>
      </p:sp>
      <p:sp>
        <p:nvSpPr>
          <p:cNvPr id="7" name="Content Placeholder 6"/>
          <p:cNvSpPr>
            <a:spLocks noGrp="1"/>
          </p:cNvSpPr>
          <p:nvPr>
            <p:ph idx="1"/>
          </p:nvPr>
        </p:nvSpPr>
        <p:spPr/>
        <p:txBody>
          <a:bodyPr>
            <a:noAutofit/>
          </a:bodyPr>
          <a:lstStyle/>
          <a:p>
            <a:pPr lvl="0"/>
            <a:r>
              <a:rPr lang="en-US" sz="2400" dirty="0" smtClean="0"/>
              <a:t>Companies </a:t>
            </a:r>
            <a:r>
              <a:rPr lang="en-US" sz="2400" dirty="0"/>
              <a:t>that have experienced greater success integrating their operations and supply </a:t>
            </a:r>
            <a:r>
              <a:rPr lang="en-US" sz="2400" dirty="0" smtClean="0"/>
              <a:t>chains. </a:t>
            </a:r>
            <a:r>
              <a:rPr lang="en-US" sz="2400" dirty="0"/>
              <a:t>globally have developed three capabilities:</a:t>
            </a:r>
          </a:p>
          <a:p>
            <a:pPr lvl="1"/>
            <a:r>
              <a:rPr lang="en-US" sz="2000" dirty="0" smtClean="0"/>
              <a:t>Supply </a:t>
            </a:r>
            <a:r>
              <a:rPr lang="en-US" sz="2000" dirty="0"/>
              <a:t>chain adaptability, which is the ability of the supply chain to respond to </a:t>
            </a:r>
            <a:r>
              <a:rPr lang="en-US" sz="2000" dirty="0" smtClean="0"/>
              <a:t>changes</a:t>
            </a:r>
            <a:endParaRPr lang="en-US" sz="2000" dirty="0"/>
          </a:p>
          <a:p>
            <a:pPr lvl="1"/>
            <a:r>
              <a:rPr lang="en-US" sz="2000" dirty="0" smtClean="0"/>
              <a:t>Financial-engineering </a:t>
            </a:r>
            <a:r>
              <a:rPr lang="en-US" sz="2000" dirty="0"/>
              <a:t>capabilities, which is the ability to create new financial </a:t>
            </a:r>
            <a:r>
              <a:rPr lang="en-US" sz="2000" dirty="0" smtClean="0"/>
              <a:t>instruments</a:t>
            </a:r>
          </a:p>
          <a:p>
            <a:pPr lvl="1"/>
            <a:r>
              <a:rPr lang="en-US" sz="2000" dirty="0" smtClean="0"/>
              <a:t>Risk </a:t>
            </a:r>
            <a:r>
              <a:rPr lang="en-US" sz="2000" dirty="0"/>
              <a:t>anticipation and mitigation capabilities, which refers to anticipating events that could disrupt global </a:t>
            </a:r>
            <a:r>
              <a:rPr lang="en-US" sz="2000" dirty="0" smtClean="0"/>
              <a:t>operations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0134760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Risk Management Strategies</a:t>
            </a:r>
          </a:p>
        </p:txBody>
      </p:sp>
      <p:sp>
        <p:nvSpPr>
          <p:cNvPr id="7" name="Content Placeholder 6"/>
          <p:cNvSpPr>
            <a:spLocks noGrp="1"/>
          </p:cNvSpPr>
          <p:nvPr>
            <p:ph idx="1"/>
          </p:nvPr>
        </p:nvSpPr>
        <p:spPr/>
        <p:txBody>
          <a:bodyPr>
            <a:noAutofit/>
          </a:bodyPr>
          <a:lstStyle/>
          <a:p>
            <a:pPr lvl="0"/>
            <a:r>
              <a:rPr lang="en-US" sz="2400" dirty="0" smtClean="0"/>
              <a:t>Many unforeseen events can disrupt operational and supply chain activities.</a:t>
            </a:r>
          </a:p>
          <a:p>
            <a:pPr lvl="0"/>
            <a:r>
              <a:rPr lang="en-US" sz="2400" dirty="0" smtClean="0"/>
              <a:t>A firm’s operations should have a risk management program that can anticipate uncontrollable events.</a:t>
            </a:r>
          </a:p>
          <a:p>
            <a:pPr lvl="0"/>
            <a:r>
              <a:rPr lang="en-US" sz="2400" dirty="0" smtClean="0"/>
              <a:t>Corporations are working closely with their suppliers to safeguard their supply chains against future breakdowns.</a:t>
            </a:r>
          </a:p>
          <a:p>
            <a:pPr lvl="0"/>
            <a:r>
              <a:rPr lang="en-US" sz="2400" dirty="0" smtClean="0"/>
              <a:t>Businesses should also be concerned about disruptions to operations and supply chains from safety and security problems.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58452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Learning Objectives (Cont’d)</a:t>
            </a:r>
            <a:endParaRPr lang="en-US" sz="2400" dirty="0"/>
          </a:p>
        </p:txBody>
      </p:sp>
      <p:sp>
        <p:nvSpPr>
          <p:cNvPr id="7" name="Content Placeholder 6"/>
          <p:cNvSpPr>
            <a:spLocks noGrp="1"/>
          </p:cNvSpPr>
          <p:nvPr>
            <p:ph idx="1"/>
          </p:nvPr>
        </p:nvSpPr>
        <p:spPr/>
        <p:txBody>
          <a:bodyPr>
            <a:noAutofit/>
          </a:bodyPr>
          <a:lstStyle/>
          <a:p>
            <a:pPr lvl="0"/>
            <a:r>
              <a:rPr lang="en-US" sz="2400" dirty="0"/>
              <a:t>Describe how both manufacturers and service organizations formulate and evaluate their supply chain strategies. </a:t>
            </a:r>
          </a:p>
          <a:p>
            <a:pPr lvl="0"/>
            <a:r>
              <a:rPr lang="en-US" sz="2400" dirty="0"/>
              <a:t>Identify the key capabilities firms need to formulate and implement global operations and supply chain strategies and manage the risks related to them.</a:t>
            </a:r>
          </a:p>
          <a:p>
            <a:pPr lvl="0"/>
            <a:r>
              <a:rPr lang="en-US" sz="2400" dirty="0"/>
              <a:t>Describe what companies are doing to incorporate sustainability into their supply chain strategy and the problems they face in doing so.</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277509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2400" dirty="0" smtClean="0"/>
              <a:t>Operations Profile: </a:t>
            </a:r>
            <a:r>
              <a:rPr lang="en-US" sz="2400" dirty="0"/>
              <a:t>Pfizer’s Revamped Supply Chain Strategy Saves the Company Millions </a:t>
            </a:r>
          </a:p>
        </p:txBody>
      </p:sp>
      <p:sp>
        <p:nvSpPr>
          <p:cNvPr id="7" name="Content Placeholder 6"/>
          <p:cNvSpPr>
            <a:spLocks noGrp="1"/>
          </p:cNvSpPr>
          <p:nvPr>
            <p:ph idx="1"/>
          </p:nvPr>
        </p:nvSpPr>
        <p:spPr/>
        <p:txBody>
          <a:bodyPr>
            <a:noAutofit/>
          </a:bodyPr>
          <a:lstStyle/>
          <a:p>
            <a:pPr lvl="0"/>
            <a:r>
              <a:rPr lang="en-US" sz="2400" dirty="0" smtClean="0"/>
              <a:t>Pfizer set </a:t>
            </a:r>
            <a:r>
              <a:rPr lang="en-US" sz="2400" dirty="0"/>
              <a:t>up a centralized procurement </a:t>
            </a:r>
            <a:r>
              <a:rPr lang="en-US" sz="2400" dirty="0" smtClean="0"/>
              <a:t>department </a:t>
            </a:r>
            <a:r>
              <a:rPr lang="en-US" sz="2400" dirty="0"/>
              <a:t>and a </a:t>
            </a:r>
            <a:r>
              <a:rPr lang="en-US" sz="2400" dirty="0" smtClean="0"/>
              <a:t>team to </a:t>
            </a:r>
            <a:r>
              <a:rPr lang="en-US" sz="2400" dirty="0"/>
              <a:t>examine the services the firm buys. </a:t>
            </a:r>
            <a:endParaRPr lang="en-US" sz="2400" dirty="0" smtClean="0"/>
          </a:p>
          <a:p>
            <a:pPr lvl="0"/>
            <a:r>
              <a:rPr lang="en-US" sz="2400" dirty="0" smtClean="0"/>
              <a:t>Called </a:t>
            </a:r>
            <a:r>
              <a:rPr lang="en-US" sz="2400" dirty="0"/>
              <a:t>the Knowledge Management Services (KMS) Group, it saved Pfizer a whopping $370 million between 2007 and 2010. </a:t>
            </a:r>
            <a:endParaRPr lang="en-US" sz="2400" dirty="0" smtClean="0"/>
          </a:p>
          <a:p>
            <a:pPr lvl="0"/>
            <a:r>
              <a:rPr lang="en-US" sz="2400" dirty="0" smtClean="0"/>
              <a:t>The </a:t>
            </a:r>
            <a:r>
              <a:rPr lang="en-US" sz="2400" dirty="0"/>
              <a:t>KMS team concentrated on consulting services and legal services.</a:t>
            </a:r>
          </a:p>
          <a:p>
            <a:pPr lvl="0"/>
            <a:r>
              <a:rPr lang="en-US" sz="2400" dirty="0" smtClean="0"/>
              <a:t> </a:t>
            </a:r>
            <a:r>
              <a:rPr lang="en-US" sz="2400" dirty="0"/>
              <a:t>To develop a disciplined approach to using consulting services at Pfizer, the team created a process to review, classify, and approve outside consultants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758233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52400"/>
            <a:ext cx="7696200" cy="990600"/>
          </a:xfrm>
        </p:spPr>
        <p:txBody>
          <a:bodyPr>
            <a:noAutofit/>
          </a:bodyPr>
          <a:lstStyle/>
          <a:p>
            <a:pPr lvl="0"/>
            <a:r>
              <a:rPr lang="en-US" sz="2400" dirty="0"/>
              <a:t>Strategic Planning Levels</a:t>
            </a:r>
          </a:p>
        </p:txBody>
      </p:sp>
      <p:sp>
        <p:nvSpPr>
          <p:cNvPr id="5" name="Slide Number Placeholder 4"/>
          <p:cNvSpPr>
            <a:spLocks noGrp="1"/>
          </p:cNvSpPr>
          <p:nvPr>
            <p:ph type="sldNum" sz="quarter" idx="12"/>
          </p:nvPr>
        </p:nvSpPr>
        <p:spPr>
          <a:xfrm>
            <a:off x="8655698" y="6472659"/>
            <a:ext cx="457200" cy="365125"/>
          </a:xfrm>
        </p:spPr>
        <p:txBody>
          <a:bodyPr/>
          <a:lstStyle/>
          <a:p>
            <a:fld id="{B6F15528-21DE-4FAA-801E-634DDDAF4B2B}" type="slidenum">
              <a:rPr lang="en-US" smtClean="0"/>
              <a:pPr/>
              <a:t>6</a:t>
            </a:fld>
            <a:endParaRPr lang="en-US" dirty="0"/>
          </a:p>
        </p:txBody>
      </p:sp>
      <p:sp>
        <p:nvSpPr>
          <p:cNvPr id="8" name="Footer Placeholder 3"/>
          <p:cNvSpPr>
            <a:spLocks noGrp="1"/>
          </p:cNvSpPr>
          <p:nvPr>
            <p:ph type="ftr" sz="quarter" idx="11"/>
          </p:nvPr>
        </p:nvSpPr>
        <p:spPr>
          <a:xfrm>
            <a:off x="609600" y="6492875"/>
            <a:ext cx="7010400" cy="365125"/>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331" y="685800"/>
            <a:ext cx="8245151" cy="563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6877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a:t>Corporate Strategy </a:t>
            </a:r>
          </a:p>
        </p:txBody>
      </p:sp>
      <p:sp>
        <p:nvSpPr>
          <p:cNvPr id="7" name="Content Placeholder 6"/>
          <p:cNvSpPr>
            <a:spLocks noGrp="1"/>
          </p:cNvSpPr>
          <p:nvPr>
            <p:ph idx="1"/>
          </p:nvPr>
        </p:nvSpPr>
        <p:spPr/>
        <p:txBody>
          <a:bodyPr>
            <a:noAutofit/>
          </a:bodyPr>
          <a:lstStyle/>
          <a:p>
            <a:pPr lvl="0"/>
            <a:r>
              <a:rPr lang="en-US" sz="2400" dirty="0" smtClean="0"/>
              <a:t>A </a:t>
            </a:r>
            <a:r>
              <a:rPr lang="en-US" sz="2400" dirty="0"/>
              <a:t>corporate </a:t>
            </a:r>
            <a:r>
              <a:rPr lang="en-US" sz="2400" dirty="0" smtClean="0"/>
              <a:t>strategy attempts </a:t>
            </a:r>
            <a:r>
              <a:rPr lang="en-US" sz="2400" dirty="0"/>
              <a:t>to address the fundamental question of what industries and markets the organization should enter and compete in. </a:t>
            </a:r>
          </a:p>
          <a:p>
            <a:pPr lvl="0"/>
            <a:r>
              <a:rPr lang="en-US" sz="2400" dirty="0"/>
              <a:t>Corporate strategic planning is the broadest in scope (highest level in the hierarchy), has a long-term time </a:t>
            </a:r>
            <a:r>
              <a:rPr lang="en-US" sz="2400" dirty="0" smtClean="0"/>
              <a:t>horizon, </a:t>
            </a:r>
            <a:r>
              <a:rPr lang="en-US" sz="2400" dirty="0"/>
              <a:t>and establishes the overall goals and directions for the corporation as a whole. </a:t>
            </a:r>
            <a:endParaRPr lang="en-US" sz="2400" dirty="0" smtClean="0"/>
          </a:p>
          <a:p>
            <a:pPr lvl="0"/>
            <a:r>
              <a:rPr lang="en-US" sz="2400" dirty="0" smtClean="0"/>
              <a:t>Decisions made at this level include what businesses to acquire or divest, whether or not to acquire suppliers or distributors, and how to allocate resources between the different units.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081631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lvl="0"/>
            <a:r>
              <a:rPr lang="en-US" sz="2400" dirty="0" smtClean="0"/>
              <a:t>Sustainability</a:t>
            </a:r>
            <a:endParaRPr lang="en-US" sz="2400" dirty="0"/>
          </a:p>
        </p:txBody>
      </p:sp>
      <p:sp>
        <p:nvSpPr>
          <p:cNvPr id="7" name="Content Placeholder 6"/>
          <p:cNvSpPr>
            <a:spLocks noGrp="1"/>
          </p:cNvSpPr>
          <p:nvPr>
            <p:ph idx="1"/>
          </p:nvPr>
        </p:nvSpPr>
        <p:spPr/>
        <p:txBody>
          <a:bodyPr>
            <a:noAutofit/>
          </a:bodyPr>
          <a:lstStyle/>
          <a:p>
            <a:pPr lvl="0"/>
            <a:r>
              <a:rPr lang="en-US" sz="2400" dirty="0" smtClean="0"/>
              <a:t>Companies </a:t>
            </a:r>
            <a:r>
              <a:rPr lang="en-US" sz="2400" dirty="0"/>
              <a:t>are </a:t>
            </a:r>
            <a:r>
              <a:rPr lang="en-US" sz="2400" dirty="0" smtClean="0"/>
              <a:t>increasingly considering </a:t>
            </a:r>
            <a:r>
              <a:rPr lang="en-US" sz="2400" dirty="0"/>
              <a:t>sustainability when </a:t>
            </a:r>
            <a:r>
              <a:rPr lang="en-US" sz="2400" dirty="0" smtClean="0"/>
              <a:t>in </a:t>
            </a:r>
            <a:r>
              <a:rPr lang="en-US" sz="2400" dirty="0"/>
              <a:t>their corporate </a:t>
            </a:r>
            <a:r>
              <a:rPr lang="en-US" sz="2400" dirty="0" smtClean="0"/>
              <a:t>strategies.</a:t>
            </a:r>
          </a:p>
          <a:p>
            <a:pPr lvl="0"/>
            <a:r>
              <a:rPr lang="en-US" sz="2400" dirty="0" smtClean="0"/>
              <a:t>There </a:t>
            </a:r>
            <a:r>
              <a:rPr lang="en-US" sz="2400" dirty="0"/>
              <a:t>are three performance targets that measure </a:t>
            </a:r>
            <a:r>
              <a:rPr lang="en-US" sz="2400" dirty="0" smtClean="0"/>
              <a:t>sustainability, i.e. triple </a:t>
            </a:r>
            <a:r>
              <a:rPr lang="en-US" sz="2400" dirty="0"/>
              <a:t>bottom line</a:t>
            </a:r>
            <a:r>
              <a:rPr lang="en-US" sz="2400" dirty="0" smtClean="0"/>
              <a:t>.</a:t>
            </a:r>
          </a:p>
          <a:p>
            <a:pPr lvl="0"/>
            <a:r>
              <a:rPr lang="en-US" sz="2400" dirty="0" smtClean="0"/>
              <a:t>A </a:t>
            </a:r>
            <a:r>
              <a:rPr lang="en-US" sz="2400" dirty="0"/>
              <a:t>firm’s triple bottom line </a:t>
            </a:r>
            <a:r>
              <a:rPr lang="en-US" sz="2400" dirty="0" smtClean="0"/>
              <a:t>not only includes the </a:t>
            </a:r>
            <a:r>
              <a:rPr lang="en-US" sz="2400" dirty="0"/>
              <a:t>economic value it provides its shareholders, but the environmental and social value the company creates</a:t>
            </a:r>
            <a:r>
              <a:rPr lang="en-US" sz="2400" dirty="0" smtClean="0"/>
              <a:t>.</a:t>
            </a:r>
          </a:p>
          <a:p>
            <a:pPr lvl="0"/>
            <a:r>
              <a:rPr lang="en-US" sz="2400" dirty="0" smtClean="0"/>
              <a:t>Three </a:t>
            </a:r>
            <a:r>
              <a:rPr lang="en-US" sz="2400" dirty="0"/>
              <a:t>overlapping components of </a:t>
            </a:r>
            <a:r>
              <a:rPr lang="en-US" sz="2400" dirty="0" smtClean="0"/>
              <a:t>sustainability are  </a:t>
            </a:r>
            <a:r>
              <a:rPr lang="en-US" sz="2400" dirty="0"/>
              <a:t>economic, environmental, and social </a:t>
            </a:r>
            <a:r>
              <a:rPr lang="en-US" sz="2400" dirty="0" smtClean="0"/>
              <a:t>value.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95626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7593" y="-381001"/>
            <a:ext cx="7696200" cy="1143000"/>
          </a:xfrm>
        </p:spPr>
        <p:txBody>
          <a:bodyPr>
            <a:noAutofit/>
          </a:bodyPr>
          <a:lstStyle/>
          <a:p>
            <a:pPr lvl="0"/>
            <a:r>
              <a:rPr lang="en-US" sz="2400" dirty="0"/>
              <a:t>The Triple Bottom Line</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514646"/>
            <a:ext cx="4495800" cy="365125"/>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1" y="533401"/>
            <a:ext cx="60198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520058" y="5867400"/>
            <a:ext cx="4800600" cy="646331"/>
          </a:xfrm>
          <a:prstGeom prst="rect">
            <a:avLst/>
          </a:prstGeom>
        </p:spPr>
        <p:txBody>
          <a:bodyPr wrap="square">
            <a:spAutoFit/>
          </a:bodyPr>
          <a:lstStyle/>
          <a:p>
            <a:r>
              <a:rPr lang="en-GB" sz="1200" dirty="0"/>
              <a:t>SOURCE: Reprinted from van den Berg, W. (</a:t>
            </a:r>
            <a:r>
              <a:rPr lang="en-GB" sz="1200" dirty="0" err="1"/>
              <a:t>n.d.</a:t>
            </a:r>
            <a:r>
              <a:rPr lang="en-GB" sz="1200" dirty="0"/>
              <a:t>). Does being wealthy mean being healthy? Olive Leaf Foundation. Retrieved from http://www.olf.org.za/article/does-wealth--health/</a:t>
            </a:r>
            <a:endParaRPr lang="en-GB" sz="1200" dirty="0"/>
          </a:p>
        </p:txBody>
      </p:sp>
    </p:spTree>
    <p:extLst>
      <p:ext uri="{BB962C8B-B14F-4D97-AF65-F5344CB8AC3E}">
        <p14:creationId xmlns:p14="http://schemas.microsoft.com/office/powerpoint/2010/main" val="4269088648"/>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270</TotalTime>
  <Words>2486</Words>
  <Application>Microsoft Office PowerPoint</Application>
  <PresentationFormat>On-screen Show (4:3)</PresentationFormat>
  <Paragraphs>217</Paragraphs>
  <Slides>35</Slides>
  <Notes>9</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VenkataramanTheme</vt:lpstr>
      <vt:lpstr>PowerPoint Presentation</vt:lpstr>
      <vt:lpstr>Chapter 2: Operations and Supply Chain Strategies </vt:lpstr>
      <vt:lpstr>Learning Objectives</vt:lpstr>
      <vt:lpstr>Learning Objectives (Cont’d)</vt:lpstr>
      <vt:lpstr>Operations Profile: Pfizer’s Revamped Supply Chain Strategy Saves the Company Millions </vt:lpstr>
      <vt:lpstr>Strategic Planning Levels</vt:lpstr>
      <vt:lpstr>Corporate Strategy </vt:lpstr>
      <vt:lpstr>Sustainability</vt:lpstr>
      <vt:lpstr>The Triple Bottom Line</vt:lpstr>
      <vt:lpstr>Business-Unit Strategies</vt:lpstr>
      <vt:lpstr>Functional Strategies</vt:lpstr>
      <vt:lpstr>Formulating and Evaluating Operations Strategies</vt:lpstr>
      <vt:lpstr>Critical Elements of an Operations Strategy</vt:lpstr>
      <vt:lpstr>The Four Elements of an Operations Strategy</vt:lpstr>
      <vt:lpstr>Product Factors</vt:lpstr>
      <vt:lpstr>Customers</vt:lpstr>
      <vt:lpstr>Critical Success Factors</vt:lpstr>
      <vt:lpstr>Core Competencies</vt:lpstr>
      <vt:lpstr>Two Ways to Compete Based on the Price</vt:lpstr>
      <vt:lpstr>Quality</vt:lpstr>
      <vt:lpstr>Time</vt:lpstr>
      <vt:lpstr>Innovation</vt:lpstr>
      <vt:lpstr>Flexibility</vt:lpstr>
      <vt:lpstr>Relationship Between Structural and Infrastructural Decisions</vt:lpstr>
      <vt:lpstr>Evaluating the Performance of an Operations Strategy </vt:lpstr>
      <vt:lpstr>Strategic Framework for Service Operations</vt:lpstr>
      <vt:lpstr>2.3 Formulating and Evaluating Strategies for Service Organizations </vt:lpstr>
      <vt:lpstr>Continuous Service Improvement</vt:lpstr>
      <vt:lpstr>2.4 Measuring Productivity as Part of Strategic Planning</vt:lpstr>
      <vt:lpstr>Formulating Supply Chain Strategies</vt:lpstr>
      <vt:lpstr>A Decision Framework for Formulating a Supply Chain Strategy</vt:lpstr>
      <vt:lpstr>The Supply Chain Operations Reference (SCOR) Model</vt:lpstr>
      <vt:lpstr>2.6 Global Operations and Supply Chain Strategies</vt:lpstr>
      <vt:lpstr>Integrating Operations and Supply Chain Strategies</vt:lpstr>
      <vt:lpstr>Risk Management Strategies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85</cp:revision>
  <dcterms:created xsi:type="dcterms:W3CDTF">2006-08-16T00:00:00Z</dcterms:created>
  <dcterms:modified xsi:type="dcterms:W3CDTF">2017-01-03T12:52:32Z</dcterms:modified>
</cp:coreProperties>
</file>